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76" r:id="rId5"/>
    <p:sldId id="261" r:id="rId6"/>
    <p:sldId id="259" r:id="rId7"/>
    <p:sldId id="263" r:id="rId8"/>
    <p:sldId id="265" r:id="rId9"/>
    <p:sldId id="262" r:id="rId10"/>
    <p:sldId id="271" r:id="rId11"/>
    <p:sldId id="280" r:id="rId12"/>
    <p:sldId id="279" r:id="rId13"/>
    <p:sldId id="272" r:id="rId14"/>
    <p:sldId id="273" r:id="rId15"/>
    <p:sldId id="277" r:id="rId16"/>
    <p:sldId id="274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85145" autoAdjust="0"/>
  </p:normalViewPr>
  <p:slideViewPr>
    <p:cSldViewPr snapToGrid="0">
      <p:cViewPr varScale="1">
        <p:scale>
          <a:sx n="63" d="100"/>
          <a:sy n="63" d="100"/>
        </p:scale>
        <p:origin x="77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979D-D5D3-4947-BA93-6D17C6C2A4F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E1D18-2A8F-488F-B4E7-B77A2A1F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উপায়ে</a:t>
            </a:r>
            <a:r>
              <a:rPr lang="en-US" baseline="0" dirty="0"/>
              <a:t> </a:t>
            </a:r>
            <a:r>
              <a:rPr lang="en-US" baseline="0" dirty="0" err="1"/>
              <a:t>দলে</a:t>
            </a:r>
            <a:r>
              <a:rPr lang="en-US" baseline="0" dirty="0"/>
              <a:t> </a:t>
            </a:r>
            <a:r>
              <a:rPr lang="en-US" baseline="0" dirty="0" err="1"/>
              <a:t>ভাগ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</a:t>
            </a:r>
            <a:r>
              <a:rPr lang="en-US" baseline="0" dirty="0" err="1"/>
              <a:t>সম্পাদন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বই</a:t>
            </a:r>
            <a:r>
              <a:rPr lang="en-US" dirty="0"/>
              <a:t> ১০৮ </a:t>
            </a:r>
            <a:r>
              <a:rPr lang="en-US" dirty="0" err="1"/>
              <a:t>পৃষ্টা</a:t>
            </a:r>
            <a:r>
              <a:rPr lang="en-US" dirty="0"/>
              <a:t>,</a:t>
            </a:r>
            <a:r>
              <a:rPr lang="en-US" baseline="0" dirty="0"/>
              <a:t> কাজ-১, </a:t>
            </a:r>
            <a:r>
              <a:rPr lang="en-US" baseline="0" dirty="0" err="1"/>
              <a:t>এটি</a:t>
            </a:r>
            <a:r>
              <a:rPr lang="en-US" baseline="0" dirty="0"/>
              <a:t> </a:t>
            </a:r>
            <a:r>
              <a:rPr lang="en-US" baseline="0" dirty="0" err="1"/>
              <a:t>বাড়ির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হিসেবে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চাইলে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পরিবর্তন</a:t>
            </a:r>
            <a:r>
              <a:rPr lang="en-US" baseline="0" dirty="0"/>
              <a:t> </a:t>
            </a:r>
            <a:r>
              <a:rPr lang="en-US" baseline="0" dirty="0" err="1"/>
              <a:t>করেও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bn-IN" dirty="0"/>
              <a:t>মানব শ্বসনতন্ত্র</a:t>
            </a:r>
            <a:r>
              <a:rPr lang="en-US" dirty="0"/>
              <a:t>’</a:t>
            </a:r>
            <a:r>
              <a:rPr lang="bn-IN" baseline="0" dirty="0"/>
              <a:t> পাঠ</a:t>
            </a:r>
            <a:r>
              <a:rPr lang="en-US" baseline="0" dirty="0"/>
              <a:t> </a:t>
            </a:r>
            <a:r>
              <a:rPr lang="bn-IN" baseline="0" dirty="0"/>
              <a:t>শিরোনামটি </a:t>
            </a:r>
            <a:r>
              <a:rPr lang="en-US" baseline="0" dirty="0" err="1"/>
              <a:t>জানার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bn-IN" baseline="0" dirty="0"/>
              <a:t> শিক্ষক ভিন্ন </a:t>
            </a:r>
            <a:r>
              <a:rPr lang="en-US" baseline="0" dirty="0" err="1"/>
              <a:t>ভাবেও</a:t>
            </a:r>
            <a:r>
              <a:rPr lang="bn-IN" baseline="0" dirty="0"/>
              <a:t>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লিখানো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যাচাইও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শিক্ষার্থী</a:t>
            </a:r>
            <a:r>
              <a:rPr lang="bn-IN" baseline="0" dirty="0"/>
              <a:t> বইএর সাথে মিল করে নামকরন গুলো মিলিয়ে নিতে পারে। পরের স্লাইডে মাইন্ড ম্যাপিং করে এর উপর কাজ দেয়া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১, ২, ৩, </a:t>
            </a:r>
            <a:r>
              <a:rPr lang="en-US" dirty="0" err="1"/>
              <a:t>লিখা</a:t>
            </a:r>
            <a:r>
              <a:rPr lang="en-US" baseline="0" dirty="0"/>
              <a:t> </a:t>
            </a:r>
            <a:r>
              <a:rPr lang="en-US" baseline="0" dirty="0" err="1"/>
              <a:t>বক্সের</a:t>
            </a:r>
            <a:r>
              <a:rPr lang="en-US" baseline="0" dirty="0"/>
              <a:t> </a:t>
            </a:r>
            <a:r>
              <a:rPr lang="en-US" baseline="0" dirty="0" err="1"/>
              <a:t>উপর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পাওয়া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 </a:t>
            </a:r>
            <a:r>
              <a:rPr lang="en-US" dirty="0" err="1"/>
              <a:t>মাইন্ড</a:t>
            </a:r>
            <a:r>
              <a:rPr lang="en-US" baseline="0" dirty="0"/>
              <a:t> </a:t>
            </a:r>
            <a:r>
              <a:rPr lang="en-US" baseline="0" dirty="0" err="1"/>
              <a:t>ম্যাপিং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নামগুলো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2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বেলুন</a:t>
            </a:r>
            <a:r>
              <a:rPr lang="en-US" dirty="0"/>
              <a:t> </a:t>
            </a:r>
            <a:r>
              <a:rPr lang="en-US" dirty="0" err="1"/>
              <a:t>ফুলানোর</a:t>
            </a:r>
            <a:r>
              <a:rPr lang="en-US" dirty="0"/>
              <a:t> </a:t>
            </a:r>
            <a:r>
              <a:rPr lang="en-US" dirty="0" err="1"/>
              <a:t>কথা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করিয়ে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তুলনামূলক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পাশে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হল</a:t>
            </a:r>
            <a:r>
              <a:rPr lang="en-US" baseline="0" dirty="0"/>
              <a:t>। </a:t>
            </a:r>
            <a:r>
              <a:rPr lang="en-US" baseline="0" dirty="0" err="1"/>
              <a:t>কার্বন</a:t>
            </a:r>
            <a:r>
              <a:rPr lang="en-US" baseline="0" dirty="0"/>
              <a:t> </a:t>
            </a:r>
            <a:r>
              <a:rPr lang="en-US" baseline="0" dirty="0" err="1"/>
              <a:t>ডাইঅক্সাইড</a:t>
            </a:r>
            <a:r>
              <a:rPr lang="en-US" baseline="0" dirty="0"/>
              <a:t> ও </a:t>
            </a:r>
            <a:r>
              <a:rPr lang="en-US" baseline="0" dirty="0" err="1"/>
              <a:t>অক্সিজেন</a:t>
            </a:r>
            <a:r>
              <a:rPr lang="en-US" baseline="0" dirty="0"/>
              <a:t> </a:t>
            </a:r>
            <a:r>
              <a:rPr lang="en-US" baseline="0" dirty="0" err="1"/>
              <a:t>যুক্ত</a:t>
            </a:r>
            <a:r>
              <a:rPr lang="en-US" baseline="0" dirty="0"/>
              <a:t> </a:t>
            </a:r>
            <a:r>
              <a:rPr lang="en-US" baseline="0" dirty="0" err="1"/>
              <a:t>বায়ু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হচ্ছে</a:t>
            </a:r>
            <a:r>
              <a:rPr lang="en-US" baseline="0" dirty="0"/>
              <a:t>, </a:t>
            </a:r>
            <a:r>
              <a:rPr lang="en-US" baseline="0" dirty="0" err="1"/>
              <a:t>পরের</a:t>
            </a:r>
            <a:r>
              <a:rPr lang="en-US" baseline="0" dirty="0"/>
              <a:t> </a:t>
            </a:r>
            <a:r>
              <a:rPr lang="en-US" baseline="0" dirty="0" err="1"/>
              <a:t>ছবিতে</a:t>
            </a:r>
            <a:r>
              <a:rPr lang="en-US" baseline="0" dirty="0"/>
              <a:t> </a:t>
            </a:r>
            <a:r>
              <a:rPr lang="en-US" baseline="0" dirty="0" err="1"/>
              <a:t>কার্বন</a:t>
            </a:r>
            <a:r>
              <a:rPr lang="en-US" baseline="0" dirty="0"/>
              <a:t> </a:t>
            </a:r>
            <a:r>
              <a:rPr lang="en-US" baseline="0" dirty="0" err="1"/>
              <a:t>ডাই</a:t>
            </a:r>
            <a:r>
              <a:rPr lang="en-US" baseline="0" dirty="0"/>
              <a:t> </a:t>
            </a:r>
            <a:r>
              <a:rPr lang="en-US" baseline="0" dirty="0" err="1"/>
              <a:t>অক্সাইড</a:t>
            </a:r>
            <a:r>
              <a:rPr lang="en-US" baseline="0" dirty="0"/>
              <a:t> ও </a:t>
            </a:r>
            <a:r>
              <a:rPr lang="en-US" baseline="0" dirty="0" err="1"/>
              <a:t>অক্সিজেন</a:t>
            </a:r>
            <a:r>
              <a:rPr lang="en-US" baseline="0" dirty="0"/>
              <a:t> </a:t>
            </a:r>
            <a:r>
              <a:rPr lang="en-US" baseline="0" dirty="0" err="1"/>
              <a:t>যুক্ত</a:t>
            </a:r>
            <a:r>
              <a:rPr lang="en-US" baseline="0" dirty="0"/>
              <a:t> </a:t>
            </a:r>
            <a:r>
              <a:rPr lang="en-US" baseline="0" dirty="0" err="1"/>
              <a:t>রক্তের</a:t>
            </a:r>
            <a:r>
              <a:rPr lang="en-US" baseline="0" dirty="0"/>
              <a:t> </a:t>
            </a:r>
            <a:r>
              <a:rPr lang="en-US" baseline="0" dirty="0" err="1"/>
              <a:t>বিনিময়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মধ্যচ্ছেদা</a:t>
            </a:r>
            <a:r>
              <a:rPr lang="en-US" baseline="0" dirty="0"/>
              <a:t> </a:t>
            </a:r>
            <a:r>
              <a:rPr lang="en-US" baseline="0" dirty="0" err="1"/>
              <a:t>পর্দার</a:t>
            </a:r>
            <a:r>
              <a:rPr lang="en-US" baseline="0" dirty="0"/>
              <a:t> </a:t>
            </a:r>
            <a:r>
              <a:rPr lang="en-US" baseline="0" dirty="0" err="1"/>
              <a:t>অবস্থান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E1D18-2A8F-488F-B4E7-B77A2A1FDC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A23A-AA09-4293-A064-C376714B737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F70F-04D1-4F12-BDE5-5B3B760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umar.pallab@gmail.com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" y="111131"/>
            <a:ext cx="11971361" cy="663963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TextBox 1"/>
          <p:cNvSpPr txBox="1"/>
          <p:nvPr/>
        </p:nvSpPr>
        <p:spPr>
          <a:xfrm>
            <a:off x="7055894" y="2197289"/>
            <a:ext cx="43809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ভৌমিক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Kumar.pallab@gmail.com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01716154224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খিলগাঁও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83455" y="471962"/>
            <a:ext cx="2825087" cy="8244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597" y="2244425"/>
            <a:ext cx="2743200" cy="830997"/>
          </a:xfrm>
          <a:prstGeom prst="rect">
            <a:avLst/>
          </a:prstGeom>
          <a:gradFill>
            <a:gsLst>
              <a:gs pos="0">
                <a:schemeClr val="accent1"/>
              </a:gs>
              <a:gs pos="95000">
                <a:schemeClr val="accent1">
                  <a:lumMod val="40000"/>
                  <a:lumOff val="60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97000">
                <a:srgbClr val="0070C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72681" y="2156570"/>
            <a:ext cx="2743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25081" y="2308970"/>
            <a:ext cx="2743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7481" y="2461370"/>
            <a:ext cx="2743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36" y="1686709"/>
            <a:ext cx="2458657" cy="3073321"/>
          </a:xfrm>
          <a:prstGeom prst="rect">
            <a:avLst/>
          </a:prstGeom>
          <a:pattFill prst="pct7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325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697" b="7628"/>
          <a:stretch/>
        </p:blipFill>
        <p:spPr>
          <a:xfrm>
            <a:off x="559555" y="1494430"/>
            <a:ext cx="6073249" cy="380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" b="91647" l="100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2190" r="8864" b="11363"/>
          <a:stretch/>
        </p:blipFill>
        <p:spPr>
          <a:xfrm>
            <a:off x="3529142" y="2122850"/>
            <a:ext cx="2295037" cy="24966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Left Arrow 3"/>
          <p:cNvSpPr/>
          <p:nvPr/>
        </p:nvSpPr>
        <p:spPr>
          <a:xfrm>
            <a:off x="4981425" y="3548418"/>
            <a:ext cx="1004249" cy="313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56190" y="3596157"/>
            <a:ext cx="18838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228691" y="1540532"/>
            <a:ext cx="104633" cy="12737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76374" y="1367051"/>
            <a:ext cx="104633" cy="12737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31206" y="3085518"/>
            <a:ext cx="150125" cy="1501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2154" y="3596157"/>
            <a:ext cx="150125" cy="1501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9114" y="5396678"/>
            <a:ext cx="88267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27" y="4986958"/>
            <a:ext cx="1794968" cy="17949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31206" y="293372"/>
            <a:ext cx="4975821" cy="434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7920" y="4450080"/>
            <a:ext cx="426720" cy="94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6.25E-7 0.00023 C -0.00039 0.00578 -0.00091 0.0118 -0.00104 0.01782 C -0.00326 0.10162 0.00013 0.06273 -0.00339 0.0993 C -0.00469 0.12916 -0.00599 0.14467 -0.00339 0.17893 C -0.00313 0.18101 -0.00104 0.18032 6.25E-7 0.18101 L 0.00456 0.19282 C 0.00677 0.19861 0.0069 0.2 0.01016 0.20486 C 0.0112 0.20625 0.01237 0.2074 0.01354 0.20879 C 0.01419 0.21064 0.01471 0.21296 0.01575 0.21481 C 0.02109 0.22407 0.02708 0.21759 0.03477 0.21666 C 0.0375 0.21504 0.03932 0.21458 0.04154 0.21064 C 0.04245 0.20902 0.04271 0.20625 0.04375 0.20486 C 0.0457 0.20162 0.04805 0.19907 0.05039 0.19676 C 0.05195 0.1956 0.05338 0.19398 0.05495 0.19282 C 0.05742 0.19097 0.06146 0.18935 0.06393 0.18889 C 0.06497 0.18865 0.06615 0.18889 0.06732 0.18889 L 0.06732 0.18912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10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0024 C 0.00091 0.0588 0.00196 0.07431 -2.5E-6 0.12917 C -2.5E-6 0.13125 -0.00078 0.13311 -0.00104 0.13519 C -0.00078 0.15834 -0.00065 0.18172 -2.5E-6 0.20487 C 0.00013 0.20695 0.00078 0.2088 0.00117 0.21088 C 0.00157 0.21343 0.00143 0.21644 0.00222 0.21875 C 0.003 0.22084 0.00443 0.22153 0.0056 0.22269 C 0.00964 0.23357 0.00847 0.23357 0.01341 0.23866 C 0.01485 0.24005 0.01654 0.24121 0.01797 0.24237 C 0.02018 0.24514 0.0224 0.24792 0.02461 0.25047 L 0.028 0.2544 C 0.02891 0.2595 0.02917 0.2625 0.03138 0.26644 C 0.03229 0.26829 0.0336 0.26922 0.03464 0.27061 C 0.03542 0.27454 0.03568 0.27894 0.03698 0.28241 C 0.03893 0.28774 0.03998 0.29005 0.04141 0.2963 C 0.04453 0.31042 0.04284 0.30463 0.04479 0.31621 C 0.04545 0.32038 0.04623 0.32431 0.04701 0.32825 L 0.04818 0.33426 L 0.04922 0.34005 L 0.05039 0.34607 C 0.05078 0.3588 0.05078 0.3713 0.05143 0.38403 C 0.05157 0.38612 0.05222 0.38797 0.05261 0.38982 C 0.053 0.3926 0.05339 0.39514 0.05365 0.39792 C 0.05417 0.40186 0.0543 0.40579 0.05482 0.40973 C 0.05573 0.41621 0.05821 0.42987 0.06159 0.4338 C 0.0711 0.44514 0.05899 0.43149 0.06823 0.43959 C 0.0694 0.44075 0.07045 0.44237 0.07162 0.44375 C 0.078 0.44144 0.0763 0.44468 0.07839 0.43774 L 0.07839 0.43797 " pathEditMode="relative" rAng="0" ptsTypes="AAAAAAAAAAAAAAAAAAAAAAAAAAAA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2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0833 L -0.00703 0.00856 C -0.01419 0.00764 -0.02135 0.00741 -0.02838 0.00625 C -0.02956 0.00602 -0.0306 0.00486 -0.03177 0.00417 C -0.03255 0.00393 -0.04388 -0.00139 -0.04622 -0.00162 C -0.05404 -0.00278 -0.06198 -0.00301 -0.06979 -0.0037 C -0.07096 -0.0044 -0.07213 -0.00463 -0.07318 -0.00579 C -0.07578 -0.0088 -0.07708 -0.01319 -0.07878 -0.01759 C -0.07838 -0.02894 -0.07812 -0.04028 -0.0776 -0.05139 C -0.07734 -0.05625 -0.07656 -0.06065 -0.07656 -0.06551 C -0.07656 -0.07732 -0.07708 -0.08935 -0.0776 -0.10139 C -0.07786 -0.10532 -0.07812 -0.10926 -0.07878 -0.11319 C -0.0793 -0.11736 -0.08021 -0.12107 -0.08099 -0.12523 C -0.08138 -0.12708 -0.08177 -0.12917 -0.08203 -0.13102 L -0.0832 -0.13912 C -0.0849 -0.16597 -0.08268 -0.14861 -0.08659 -0.16505 C -0.08698 -0.1669 -0.08698 -0.16921 -0.08763 -0.17083 C -0.08854 -0.17338 -0.08997 -0.17477 -0.09101 -0.17685 C -0.09193 -0.1787 -0.09271 -0.18079 -0.09323 -0.18287 C -0.09388 -0.18472 -0.09362 -0.18727 -0.0944 -0.18889 C -0.09531 -0.19074 -0.09661 -0.19144 -0.09779 -0.19282 C -0.10026 -0.20579 -0.09687 -0.19306 -0.10221 -0.20093 C -0.10325 -0.20232 -0.10351 -0.20509 -0.10443 -0.20671 C -0.11393 -0.22153 -0.10794 -0.21088 -0.11458 -0.21667 C -0.12318 -0.22454 -0.11289 -0.21759 -0.12122 -0.22269 C -0.12279 -0.22477 -0.12409 -0.22708 -0.12578 -0.2287 C -0.12786 -0.23056 -0.13047 -0.23032 -0.13242 -0.23264 C -0.13359 -0.23403 -0.1345 -0.23611 -0.13581 -0.23657 C -0.14232 -0.23912 -0.15039 -0.23866 -0.15703 -0.23866 L -0.15703 -0.24051 " pathEditMode="relative" rAng="0" ptsTypes="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2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8.33333E-7 0.00023 L -0.00898 -0.00602 C -0.01016 -0.00672 -0.01133 -0.00718 -0.01237 -0.00811 C -0.01588 -0.01135 -0.0151 -0.01297 -0.01914 -0.01413 C -0.02318 -0.01505 -0.02734 -0.01528 -0.03138 -0.01598 C -0.03294 -0.01991 -0.03503 -0.02338 -0.03594 -0.02801 C -0.03685 -0.03288 -0.03711 -0.03612 -0.03919 -0.03982 C -0.04023 -0.04167 -0.04154 -0.0426 -0.04258 -0.04399 C -0.04544 -0.0588 -0.04128 -0.04098 -0.04713 -0.05394 C -0.05325 -0.0676 -0.04193 -0.05232 -0.05156 -0.06413 C -0.05234 -0.06575 -0.0526 -0.06852 -0.05378 -0.06968 C -0.05586 -0.072 -0.05833 -0.07246 -0.06055 -0.07385 C -0.06159 -0.07431 -0.06289 -0.07454 -0.06393 -0.0757 C -0.06497 -0.07709 -0.06601 -0.07871 -0.06719 -0.07963 C -0.0694 -0.08149 -0.07396 -0.0838 -0.07396 -0.08357 C -0.07539 -0.08774 -0.07864 -0.09098 -0.07838 -0.09561 C -0.07708 -0.12084 -0.07812 -0.11042 -0.07617 -0.12755 C -0.07578 -0.15788 -0.07604 -0.18843 -0.07513 -0.21899 C -0.075 -0.22315 -0.07357 -0.22686 -0.07279 -0.23102 C -0.07253 -0.23288 -0.07239 -0.23519 -0.07174 -0.23681 L -0.06953 -0.24283 C -0.06875 -0.24676 -0.06888 -0.25186 -0.06719 -0.25487 L -0.06055 -0.26667 C -0.05755 -0.28264 -0.06198 -0.26413 -0.05599 -0.27477 C -0.05521 -0.27616 -0.05573 -0.27917 -0.05495 -0.28079 C -0.05378 -0.28288 -0.05195 -0.28311 -0.05039 -0.28473 C -0.04922 -0.28588 -0.04818 -0.28727 -0.04713 -0.28866 C -0.04557 -0.29051 -0.04427 -0.29306 -0.04258 -0.29468 C -0.04154 -0.29561 -0.04036 -0.29584 -0.03919 -0.29653 C -0.03737 -0.29792 -0.03555 -0.29931 -0.03359 -0.3007 C -0.0332 -0.30255 -0.03333 -0.3051 -0.03255 -0.30649 C -0.03164 -0.30811 -0.03021 -0.30764 -0.02917 -0.30857 C -0.02578 -0.31112 -0.02226 -0.31343 -0.01914 -0.31644 C -0.01745 -0.31806 -0.01628 -0.32084 -0.01458 -0.32246 C -0.01354 -0.32362 -0.01237 -0.32362 -0.0112 -0.32454 C -0.00677 -0.32778 -0.00755 -0.32848 -0.00338 -0.33033 C 0.00221 -0.33288 0.00899 -0.33403 0.01445 -0.3345 C 0.02201 -0.33496 0.02943 -0.3345 0.03698 -0.3345 L 0.03698 -0.33426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24 L -3.75E-6 0.00023 C 0.00508 -0.00186 0.01042 -0.00371 0.01615 -0.0051 C 0.02383 -0.00741 0.03021 -0.00764 0.03815 -0.00903 C 0.04571 -0.01227 0.04805 -0.01366 0.05847 -0.01621 C 0.06146 -0.01713 0.06446 -0.01806 0.06758 -0.01852 C 0.07058 -0.01922 0.07357 -0.01945 0.0767 -0.01991 C 0.07969 -0.02107 0.08256 -0.02269 0.08607 -0.02362 C 0.10287 -0.02825 0.0875 -0.02107 0.1043 -0.02732 C 0.10704 -0.02825 0.10899 -0.02987 0.11146 -0.03102 C 0.11511 -0.03218 0.12539 -0.03288 0.128 -0.03357 C 0.14323 -0.04028 0.11927 -0.02987 0.15183 -0.04075 C 0.16224 -0.04422 0.15664 -0.04283 0.16849 -0.04445 C 0.17279 -0.04584 0.17683 -0.04723 0.18125 -0.04815 C 0.1836 -0.04885 0.18607 -0.04885 0.18855 -0.04931 C 0.19232 -0.05024 0.19597 -0.05093 0.19961 -0.05186 C 0.20404 -0.05278 0.20821 -0.05325 0.2125 -0.0544 C 0.23815 -0.06112 0.21654 -0.05811 0.23815 -0.06042 C 0.253 -0.06713 0.23321 -0.0588 0.25079 -0.06413 C 0.25443 -0.06505 0.2569 -0.06667 0.26003 -0.06783 C 0.26289 -0.06852 0.27071 -0.06991 0.27318 -0.07038 C 0.278 -0.072 0.28256 -0.07454 0.2875 -0.07524 C 0.29467 -0.07639 0.29714 -0.07663 0.30417 -0.07894 C 0.30625 -0.07963 0.30782 -0.08079 0.30977 -0.08149 C 0.30977 -0.08125 0.32357 -0.08426 0.32618 -0.08519 C 0.32826 -0.08519 0.33008 -0.08565 0.33177 -0.08635 C 0.3444 -0.09051 0.33868 -0.08889 0.34818 -0.09121 C 0.35417 -0.09375 0.35157 -0.09375 0.35586 -0.09375 L 0.35586 -0.097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9062" y="315337"/>
            <a:ext cx="6858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59" y="1106267"/>
            <a:ext cx="2857500" cy="2447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65944" y="1479625"/>
            <a:ext cx="2977134" cy="2961649"/>
            <a:chOff x="3926212" y="1339244"/>
            <a:chExt cx="2977134" cy="29616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029" y="1691043"/>
              <a:ext cx="2857500" cy="26098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26212" y="1339244"/>
              <a:ext cx="2977134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/>
          <a:stretch/>
        </p:blipFill>
        <p:spPr>
          <a:xfrm>
            <a:off x="2304365" y="1735666"/>
            <a:ext cx="2582959" cy="338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44000" l="833" r="3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4" t="1317" r="62845" b="54925"/>
          <a:stretch/>
        </p:blipFill>
        <p:spPr>
          <a:xfrm>
            <a:off x="2560507" y="2711668"/>
            <a:ext cx="1497724" cy="14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4.16667E-6 0.00023 C -0.00455 -0.00509 -0.00898 -0.00949 -0.01315 -0.01481 C -0.01705 -0.02014 -0.01953 -0.0287 -0.02421 -0.03241 C -0.02916 -0.03634 -0.03437 -0.03912 -0.03906 -0.04375 C -0.04804 -0.05347 -0.0427 -0.04815 -0.05572 -0.05856 C -0.06523 -0.08842 -0.05325 -0.05787 -0.0651 -0.07315 C -0.07812 -0.09051 -0.06263 -0.08171 -0.07799 -0.0875 C -0.08867 -0.11273 -0.07447 -0.0831 -0.08737 -0.0993 C -0.08893 -0.10162 -0.08932 -0.10578 -0.09101 -0.1081 C -0.09309 -0.11065 -0.09609 -0.11157 -0.0983 -0.11389 C -0.10091 -0.11666 -0.10338 -0.11991 -0.10586 -0.12268 C -0.10768 -0.12477 -0.1095 -0.12662 -0.11145 -0.12824 C -0.11197 -0.13125 -0.11237 -0.13449 -0.11328 -0.13703 C -0.11588 -0.14537 -0.11836 -0.14815 -0.12239 -0.15463 C -0.12734 -0.17731 -0.1233 -0.16782 -0.13359 -0.18379 C -0.13945 -0.21088 -0.12994 -0.17083 -0.14114 -0.20139 C -0.14218 -0.20486 -0.14179 -0.20926 -0.14296 -0.21273 C -0.14375 -0.21597 -0.14544 -0.21852 -0.14648 -0.22153 C -0.15104 -0.24259 -0.15026 -0.23287 -0.15026 -0.25046 L -0.15026 -0.25023 " pathEditMode="relative" rAng="0" ptsTypes="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02441" y="5948575"/>
            <a:ext cx="718711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পাঁজর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4"/>
          <a:stretch/>
        </p:blipFill>
        <p:spPr>
          <a:xfrm>
            <a:off x="4150597" y="679047"/>
            <a:ext cx="2516834" cy="50540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00" l="6410" r="51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7" r="49001"/>
          <a:stretch/>
        </p:blipFill>
        <p:spPr>
          <a:xfrm>
            <a:off x="3675310" y="636369"/>
            <a:ext cx="2916622" cy="5054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651" y="2701735"/>
            <a:ext cx="84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পাঁজর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4592" y="1722284"/>
            <a:ext cx="3441347" cy="737596"/>
            <a:chOff x="1234413" y="2969860"/>
            <a:chExt cx="3441347" cy="737596"/>
          </a:xfrm>
        </p:grpSpPr>
        <p:sp>
          <p:nvSpPr>
            <p:cNvPr id="12" name="TextBox 11"/>
            <p:cNvSpPr txBox="1"/>
            <p:nvPr/>
          </p:nvSpPr>
          <p:spPr>
            <a:xfrm rot="21167706">
              <a:off x="1234413" y="3161581"/>
              <a:ext cx="2380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নিঃশ্বাস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শ্বাস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ত্যাগ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4979895">
              <a:off x="2604674" y="1636369"/>
              <a:ext cx="737596" cy="3404577"/>
            </a:xfrm>
            <a:prstGeom prst="triangle">
              <a:avLst>
                <a:gd name="adj" fmla="val 53627"/>
              </a:avLst>
            </a:prstGeom>
            <a:solidFill>
              <a:srgbClr val="99CCFF">
                <a:alpha val="1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9101" y="1984609"/>
            <a:ext cx="3415210" cy="737596"/>
            <a:chOff x="1381981" y="1631472"/>
            <a:chExt cx="3415210" cy="737596"/>
          </a:xfrm>
        </p:grpSpPr>
        <p:sp>
          <p:nvSpPr>
            <p:cNvPr id="17" name="TextBox 16"/>
            <p:cNvSpPr txBox="1"/>
            <p:nvPr/>
          </p:nvSpPr>
          <p:spPr>
            <a:xfrm rot="21167706">
              <a:off x="1381981" y="1835975"/>
              <a:ext cx="1959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প্রশ্বাস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শ্বাস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4979895">
              <a:off x="2726105" y="297981"/>
              <a:ext cx="737596" cy="3404577"/>
            </a:xfrm>
            <a:prstGeom prst="triangle">
              <a:avLst>
                <a:gd name="adj" fmla="val 53627"/>
              </a:avLst>
            </a:prstGeom>
            <a:solidFill>
              <a:srgbClr val="99CCFF">
                <a:alpha val="1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/>
          <a:stretch/>
        </p:blipFill>
        <p:spPr>
          <a:xfrm>
            <a:off x="3767959" y="693936"/>
            <a:ext cx="5921599" cy="48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1472" y="588989"/>
            <a:ext cx="26806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88199"/>
              </p:ext>
            </p:extLst>
          </p:nvPr>
        </p:nvGraphicFramePr>
        <p:xfrm>
          <a:off x="9439748" y="588989"/>
          <a:ext cx="1764115" cy="148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9748" y="588989"/>
                        <a:ext cx="1764115" cy="148847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  <a:alpha val="40000"/>
                            </a:schemeClr>
                          </a:gs>
                          <a:gs pos="6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88088" y="1961260"/>
            <a:ext cx="34149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12" y="3764031"/>
            <a:ext cx="112569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3" y="650118"/>
            <a:ext cx="3686790" cy="24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79711" y="534397"/>
            <a:ext cx="29945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30854" y="534397"/>
            <a:ext cx="1787856" cy="789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996" y="2000675"/>
            <a:ext cx="601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6472" y="2934269"/>
            <a:ext cx="601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 ১টি       খ)  ২টি       গ)   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ঘ)  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Donut 10"/>
          <p:cNvSpPr/>
          <p:nvPr/>
        </p:nvSpPr>
        <p:spPr>
          <a:xfrm>
            <a:off x="5012710" y="2845560"/>
            <a:ext cx="764274" cy="777922"/>
          </a:xfrm>
          <a:prstGeom prst="donut">
            <a:avLst>
              <a:gd name="adj" fmla="val 166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6720" y="3659733"/>
            <a:ext cx="588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996" y="4318323"/>
            <a:ext cx="588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অ্যালভিওলাস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996" y="4942665"/>
            <a:ext cx="601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মধ্যচ্ছেদা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8300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457200"/>
            <a:ext cx="4343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700" y="1219200"/>
            <a:ext cx="300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ট্রাকিয়া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নাসারন্ধ্র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ব্রংকাস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মধ্যচ্ছদা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প্লুরা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ব্রংকাস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ব্রংকিওল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অ্যালভিওলাস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57533" y="698172"/>
            <a:ext cx="31122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684" y="2580507"/>
            <a:ext cx="680906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7535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18" y="302147"/>
            <a:ext cx="7989352" cy="6242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519" y="2654012"/>
            <a:ext cx="2511658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0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</a:t>
            </a:r>
            <a:r>
              <a:rPr lang="en-US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907341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275583"/>
            <a:ext cx="87630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4557" y="2521059"/>
            <a:ext cx="380599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30" y="1303360"/>
            <a:ext cx="3441539" cy="44609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77019" y="675563"/>
            <a:ext cx="2825087" cy="6277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44" y="975360"/>
            <a:ext cx="4161343" cy="5632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3326" y="221387"/>
            <a:ext cx="677332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6" y="1828801"/>
            <a:ext cx="26387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58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24200" y="1295400"/>
            <a:ext cx="5638800" cy="3886200"/>
            <a:chOff x="1752600" y="914400"/>
            <a:chExt cx="5638800" cy="3774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971800" y="1620568"/>
              <a:ext cx="3505200" cy="62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মানব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শ্বসনতন্ত্র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53887" y="573206"/>
            <a:ext cx="22245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0284" y="1953765"/>
            <a:ext cx="66521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/>
                <a:cs typeface="NikoshBan" panose="02000000000000000000" pitchFamily="2" charset="0"/>
              </a:rPr>
              <a:t>শ্বসন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0283" y="2790981"/>
            <a:ext cx="66521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0284" y="3838546"/>
            <a:ext cx="66521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82" y="1282890"/>
            <a:ext cx="430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37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07" y="1160060"/>
            <a:ext cx="4175182" cy="29571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90307" y="3809593"/>
            <a:ext cx="4175182" cy="434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0191" y="4907131"/>
            <a:ext cx="366397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80" y="432914"/>
            <a:ext cx="3821375" cy="5245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940" y="5990241"/>
            <a:ext cx="74489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1263" y="5959463"/>
            <a:ext cx="29600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8229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185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79" y="1644584"/>
            <a:ext cx="2877719" cy="4571999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3580830" y="1521092"/>
            <a:ext cx="1539810" cy="613845"/>
          </a:xfrm>
          <a:prstGeom prst="wedgeRectCallout">
            <a:avLst>
              <a:gd name="adj1" fmla="val 75834"/>
              <a:gd name="adj2" fmla="val 202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নাসিকা</a:t>
            </a:r>
            <a:r>
              <a:rPr lang="en-US" sz="2400" dirty="0">
                <a:latin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</a:rPr>
              <a:t>গহবর</a:t>
            </a:r>
            <a:r>
              <a:rPr lang="en-US" sz="2400" dirty="0">
                <a:latin typeface="NikoshBAN" panose="02000000000000000000" pitchFamily="2" charset="0"/>
              </a:rPr>
              <a:t> 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283349" y="2993849"/>
            <a:ext cx="997840" cy="613845"/>
          </a:xfrm>
          <a:prstGeom prst="wedgeRectCallout">
            <a:avLst>
              <a:gd name="adj1" fmla="val 150636"/>
              <a:gd name="adj2" fmla="val 103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ট্রাকিয়া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7423496" y="3269051"/>
            <a:ext cx="1043421" cy="613845"/>
          </a:xfrm>
          <a:prstGeom prst="wedgeRectCallout">
            <a:avLst>
              <a:gd name="adj1" fmla="val -90351"/>
              <a:gd name="adj2" fmla="val 1121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ব্রঙ্কিওল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041789" y="2430597"/>
            <a:ext cx="913491" cy="613845"/>
          </a:xfrm>
          <a:prstGeom prst="wedgeRectCallout">
            <a:avLst>
              <a:gd name="adj1" fmla="val -163211"/>
              <a:gd name="adj2" fmla="val -467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7955281" y="4479581"/>
            <a:ext cx="736116" cy="613845"/>
          </a:xfrm>
          <a:prstGeom prst="wedgeRectCallout">
            <a:avLst>
              <a:gd name="adj1" fmla="val -106728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প্লুরা</a:t>
            </a:r>
            <a:r>
              <a:rPr lang="en-US" sz="2400" dirty="0">
                <a:latin typeface="NikoshBAN" panose="02000000000000000000" pitchFamily="2" charset="0"/>
              </a:rPr>
              <a:t> 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3852081" y="4464381"/>
            <a:ext cx="997840" cy="613845"/>
          </a:xfrm>
          <a:prstGeom prst="wedgeRectCallout">
            <a:avLst>
              <a:gd name="adj1" fmla="val 181182"/>
              <a:gd name="adj2" fmla="val -517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ব্রঙ্কাস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3948586" y="3724481"/>
            <a:ext cx="997840" cy="613845"/>
          </a:xfrm>
          <a:prstGeom prst="wedgeRectCallout">
            <a:avLst>
              <a:gd name="adj1" fmla="val 95653"/>
              <a:gd name="adj2" fmla="val 178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ফুসফুস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1" y="353663"/>
            <a:ext cx="769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2" y="1307974"/>
            <a:ext cx="2240280" cy="3075432"/>
          </a:xfrm>
          <a:prstGeom prst="rect">
            <a:avLst/>
          </a:prstGeom>
        </p:spPr>
      </p:pic>
      <p:sp>
        <p:nvSpPr>
          <p:cNvPr id="30" name="Rectangular Callout 29"/>
          <p:cNvSpPr/>
          <p:nvPr/>
        </p:nvSpPr>
        <p:spPr>
          <a:xfrm>
            <a:off x="2151341" y="4479581"/>
            <a:ext cx="944421" cy="598646"/>
          </a:xfrm>
          <a:prstGeom prst="wedgeRectCallout">
            <a:avLst>
              <a:gd name="adj1" fmla="val -105298"/>
              <a:gd name="adj2" fmla="val -155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anose="02000000000000000000" pitchFamily="2" charset="0"/>
              </a:rPr>
              <a:t>ডায়াফ্রম</a:t>
            </a:r>
            <a:endParaRPr lang="en-US" sz="2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49" y="1492249"/>
            <a:ext cx="5280137" cy="5139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3917" y="251237"/>
            <a:ext cx="3353203" cy="434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4337" y="910411"/>
            <a:ext cx="37523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5309" y="1952758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0382" y="6072980"/>
            <a:ext cx="27552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1076" y="5376860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3862" y="5894108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5280" y="2828982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55210" y="1971770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6771" y="2634910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36697" y="3429000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5629" y="2246366"/>
            <a:ext cx="320698" cy="400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0135738" y="460974"/>
            <a:ext cx="997840" cy="384695"/>
          </a:xfrm>
          <a:prstGeom prst="wedgeRectCallout">
            <a:avLst>
              <a:gd name="adj1" fmla="val 49834"/>
              <a:gd name="adj2" fmla="val 277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১-ট্রাকিয়া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0203345" y="3099814"/>
            <a:ext cx="1324364" cy="520243"/>
          </a:xfrm>
          <a:prstGeom prst="wedgeRectCallout">
            <a:avLst>
              <a:gd name="adj1" fmla="val -24625"/>
              <a:gd name="adj2" fmla="val 50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৫-ব্রঙ্কিওল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10135738" y="1032517"/>
            <a:ext cx="1154730" cy="459732"/>
          </a:xfrm>
          <a:prstGeom prst="wedgeRectCallout">
            <a:avLst>
              <a:gd name="adj1" fmla="val -49765"/>
              <a:gd name="adj2" fmla="val -94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২-পর্শুকা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10203345" y="5288913"/>
            <a:ext cx="1498285" cy="434886"/>
          </a:xfrm>
          <a:prstGeom prst="wedgeRectCallout">
            <a:avLst>
              <a:gd name="adj1" fmla="val -46689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৮-প্লুরা </a:t>
            </a:r>
            <a:r>
              <a:rPr lang="en-US" sz="2400" dirty="0" err="1">
                <a:latin typeface="NikoshBAN" panose="02000000000000000000" pitchFamily="2" charset="0"/>
              </a:rPr>
              <a:t>পর্দা</a:t>
            </a:r>
            <a:r>
              <a:rPr lang="en-US" sz="2400" dirty="0">
                <a:latin typeface="NikoshBAN" panose="02000000000000000000" pitchFamily="2" charset="0"/>
              </a:rPr>
              <a:t>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0152854" y="2401954"/>
            <a:ext cx="1282395" cy="432447"/>
          </a:xfrm>
          <a:prstGeom prst="wedgeRectCallout">
            <a:avLst>
              <a:gd name="adj1" fmla="val 46779"/>
              <a:gd name="adj2" fmla="val -144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৪-ব্রঙ্কাস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10203345" y="5894108"/>
            <a:ext cx="1604195" cy="434886"/>
          </a:xfrm>
          <a:prstGeom prst="wedgeRectCallout">
            <a:avLst>
              <a:gd name="adj1" fmla="val -46689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৯-ডায়াফ্রাম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10130817" y="1699882"/>
            <a:ext cx="1469420" cy="434886"/>
          </a:xfrm>
          <a:prstGeom prst="wedgeRectCallout">
            <a:avLst>
              <a:gd name="adj1" fmla="val -46689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৩- </a:t>
            </a:r>
            <a:r>
              <a:rPr lang="en-US" sz="2400" dirty="0" err="1">
                <a:latin typeface="NikoshBAN" panose="02000000000000000000" pitchFamily="2" charset="0"/>
              </a:rPr>
              <a:t>মাংস</a:t>
            </a:r>
            <a:r>
              <a:rPr lang="en-US" sz="2400" dirty="0">
                <a:latin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</a:rPr>
              <a:t>পেশি</a:t>
            </a:r>
            <a:endParaRPr lang="en-US" sz="2400" dirty="0">
              <a:latin typeface="NikoshBAN" panose="02000000000000000000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0206640" y="3944577"/>
            <a:ext cx="1734175" cy="434886"/>
          </a:xfrm>
          <a:prstGeom prst="wedgeRectCallout">
            <a:avLst>
              <a:gd name="adj1" fmla="val -46689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৬-অ্যালভিওলাস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0203345" y="4616745"/>
            <a:ext cx="1459139" cy="434886"/>
          </a:xfrm>
          <a:prstGeom prst="wedgeRectCallout">
            <a:avLst>
              <a:gd name="adj1" fmla="val -46689"/>
              <a:gd name="adj2" fmla="val -21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</a:rPr>
              <a:t>৭-ডায়াফ্রাম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2193" y="373217"/>
            <a:ext cx="2089568" cy="434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৫মি.</a:t>
            </a:r>
          </a:p>
        </p:txBody>
      </p:sp>
    </p:spTree>
    <p:extLst>
      <p:ext uri="{BB962C8B-B14F-4D97-AF65-F5344CB8AC3E}">
        <p14:creationId xmlns:p14="http://schemas.microsoft.com/office/powerpoint/2010/main" val="31000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07922" cy="6858000"/>
            <a:chOff x="0" y="0"/>
            <a:chExt cx="1220792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5534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6895" y="0"/>
              <a:ext cx="141027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48818"/>
              <a:ext cx="12192000" cy="109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60963" y="240583"/>
            <a:ext cx="415460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63" y="1418425"/>
            <a:ext cx="5680202" cy="4260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1" y="1418425"/>
            <a:ext cx="4928525" cy="4260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6527" y="567894"/>
            <a:ext cx="457768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8236" y="567894"/>
            <a:ext cx="24327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1" y="2171756"/>
            <a:ext cx="3810000" cy="2543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94181"/>
            <a:ext cx="3810000" cy="38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97582" y="4519022"/>
            <a:ext cx="381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5963" y="5814889"/>
            <a:ext cx="49172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7887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564</Words>
  <Application>Microsoft Office PowerPoint</Application>
  <PresentationFormat>Widescreen</PresentationFormat>
  <Paragraphs>119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Apu</cp:lastModifiedBy>
  <cp:revision>168</cp:revision>
  <dcterms:created xsi:type="dcterms:W3CDTF">2015-10-12T08:32:32Z</dcterms:created>
  <dcterms:modified xsi:type="dcterms:W3CDTF">2016-08-09T13:59:02Z</dcterms:modified>
</cp:coreProperties>
</file>